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4"/>
  </p:sldMasterIdLst>
  <p:notesMasterIdLst>
    <p:notesMasterId r:id="rId20"/>
  </p:notesMasterIdLst>
  <p:handoutMasterIdLst>
    <p:handoutMasterId r:id="rId21"/>
  </p:handoutMasterIdLst>
  <p:sldIdLst>
    <p:sldId id="265" r:id="rId5"/>
    <p:sldId id="270" r:id="rId6"/>
    <p:sldId id="267" r:id="rId7"/>
    <p:sldId id="276" r:id="rId8"/>
    <p:sldId id="268" r:id="rId9"/>
    <p:sldId id="269" r:id="rId10"/>
    <p:sldId id="277" r:id="rId11"/>
    <p:sldId id="274" r:id="rId12"/>
    <p:sldId id="271" r:id="rId13"/>
    <p:sldId id="278" r:id="rId14"/>
    <p:sldId id="279" r:id="rId15"/>
    <p:sldId id="280" r:id="rId16"/>
    <p:sldId id="281" r:id="rId17"/>
    <p:sldId id="272" r:id="rId18"/>
    <p:sldId id="275" r:id="rId19"/>
  </p:sldIdLst>
  <p:sldSz cx="12188825" cy="6858000"/>
  <p:notesSz cx="6858000" cy="9144000"/>
  <p:custDataLst>
    <p:tags r:id="rId22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26" autoAdjust="0"/>
    <p:restoredTop sz="94629" autoAdjust="0"/>
  </p:normalViewPr>
  <p:slideViewPr>
    <p:cSldViewPr showGuides="1">
      <p:cViewPr varScale="1">
        <p:scale>
          <a:sx n="89" d="100"/>
          <a:sy n="89" d="100"/>
        </p:scale>
        <p:origin x="405" y="63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4/27/2017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4/27/2017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654" y="1447801"/>
            <a:ext cx="8823360" cy="3329581"/>
          </a:xfrm>
        </p:spPr>
        <p:txBody>
          <a:bodyPr anchor="b"/>
          <a:lstStyle>
            <a:lvl1pPr>
              <a:defRPr sz="71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654" y="4777380"/>
            <a:ext cx="8823360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95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6" y="4800587"/>
            <a:ext cx="8823359" cy="566738"/>
          </a:xfrm>
        </p:spPr>
        <p:txBody>
          <a:bodyPr anchor="b">
            <a:normAutofit/>
          </a:bodyPr>
          <a:lstStyle>
            <a:lvl1pPr algn="l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654" y="685800"/>
            <a:ext cx="8823360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5" y="5367325"/>
            <a:ext cx="882335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600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1447800"/>
            <a:ext cx="8823361" cy="1981200"/>
          </a:xfrm>
        </p:spPr>
        <p:txBody>
          <a:bodyPr/>
          <a:lstStyle>
            <a:lvl1pPr>
              <a:defRPr sz="47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3657600"/>
            <a:ext cx="8823361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7338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391" y="1447800"/>
            <a:ext cx="7997232" cy="2323374"/>
          </a:xfrm>
        </p:spPr>
        <p:txBody>
          <a:bodyPr/>
          <a:lstStyle>
            <a:lvl1pPr>
              <a:defRPr sz="47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29898" y="3771174"/>
            <a:ext cx="7277753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4350657"/>
            <a:ext cx="8823361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061" y="971253"/>
            <a:ext cx="80170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196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28060" y="2613787"/>
            <a:ext cx="80170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196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14245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3" y="3124201"/>
            <a:ext cx="8823362" cy="1653180"/>
          </a:xfrm>
        </p:spPr>
        <p:txBody>
          <a:bodyPr anchor="b"/>
          <a:lstStyle>
            <a:lvl1pPr algn="l">
              <a:defRPr sz="39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4777381"/>
            <a:ext cx="8823361" cy="860400"/>
          </a:xfrm>
        </p:spPr>
        <p:txBody>
          <a:bodyPr anchor="t"/>
          <a:lstStyle>
            <a:lvl1pPr marL="0" indent="0" algn="l">
              <a:buNone/>
              <a:defRPr sz="1999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5339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782" y="1981200"/>
            <a:ext cx="294609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293" y="2667000"/>
            <a:ext cx="292658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2648" y="1981200"/>
            <a:ext cx="2935476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2097" y="2667000"/>
            <a:ext cx="2946027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2845" y="1981200"/>
            <a:ext cx="293134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2845" y="2667000"/>
            <a:ext cx="2931349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517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0414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4/27/2017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7690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293" y="4250949"/>
            <a:ext cx="2939284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293" y="2209800"/>
            <a:ext cx="293928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293" y="4827212"/>
            <a:ext cx="2939284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8363" y="4250949"/>
            <a:ext cx="2929762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8362" y="2209800"/>
            <a:ext cx="292976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7009" y="4827211"/>
            <a:ext cx="293364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2845" y="4250949"/>
            <a:ext cx="293134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2844" y="2209800"/>
            <a:ext cx="2931349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2720" y="4827209"/>
            <a:ext cx="293523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517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0414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4/27/2017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467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66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2050" y="430214"/>
            <a:ext cx="1752145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294" y="887414"/>
            <a:ext cx="7421216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194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49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6" y="2861734"/>
            <a:ext cx="8823359" cy="1915647"/>
          </a:xfrm>
        </p:spPr>
        <p:txBody>
          <a:bodyPr anchor="b"/>
          <a:lstStyle>
            <a:lvl1pPr algn="l">
              <a:defRPr sz="39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4777381"/>
            <a:ext cx="8823360" cy="860400"/>
          </a:xfrm>
        </p:spPr>
        <p:txBody>
          <a:bodyPr anchor="t"/>
          <a:lstStyle>
            <a:lvl1pPr marL="0" indent="0" algn="l">
              <a:buNone/>
              <a:defRPr sz="1999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9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025" y="2060576"/>
            <a:ext cx="4395194" cy="4195763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3021" y="2056093"/>
            <a:ext cx="4395196" cy="4200245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8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026" y="1905000"/>
            <a:ext cx="4395193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025" y="2514600"/>
            <a:ext cx="4395194" cy="3741738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3023" y="1905000"/>
            <a:ext cx="4395194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3023" y="2514600"/>
            <a:ext cx="4395194" cy="3741738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97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4/27/2017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350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4/27/2017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94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2" y="1447800"/>
            <a:ext cx="3400178" cy="1447800"/>
          </a:xfrm>
        </p:spPr>
        <p:txBody>
          <a:bodyPr anchor="b"/>
          <a:lstStyle>
            <a:lvl1pPr algn="l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370" y="1447800"/>
            <a:ext cx="5194644" cy="4572000"/>
          </a:xfrm>
        </p:spPr>
        <p:txBody>
          <a:bodyPr anchor="ctr">
            <a:normAutofit/>
          </a:bodyPr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3" y="3129281"/>
            <a:ext cx="3400177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4/27/2017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557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606" y="1854192"/>
            <a:ext cx="5091580" cy="1574808"/>
          </a:xfrm>
        </p:spPr>
        <p:txBody>
          <a:bodyPr anchor="b">
            <a:normAutofit/>
          </a:bodyPr>
          <a:lstStyle>
            <a:lvl1pPr algn="l">
              <a:defRPr sz="35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7736" y="1143000"/>
            <a:ext cx="3199567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3657600"/>
            <a:ext cx="5083655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951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6"/>
            <a:ext cx="4035961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8"/>
            <a:ext cx="1522016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6770" y="1676400"/>
            <a:ext cx="2818666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7330" y="1"/>
            <a:ext cx="1602969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3637" y="6096000"/>
            <a:ext cx="99347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5943" y="452718"/>
            <a:ext cx="9402274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025" y="2052919"/>
            <a:ext cx="894421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2866" y="1790741"/>
            <a:ext cx="990599" cy="30472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4/27/2017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48740" y="3225337"/>
            <a:ext cx="3859795" cy="30472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49844" y="295730"/>
            <a:ext cx="837981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799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4164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  <p:sldLayoutId id="2147483924" r:id="rId12"/>
    <p:sldLayoutId id="2147483925" r:id="rId13"/>
    <p:sldLayoutId id="2147483926" r:id="rId14"/>
    <p:sldLayoutId id="2147483927" r:id="rId15"/>
    <p:sldLayoutId id="2147483928" r:id="rId16"/>
    <p:sldLayoutId id="214748392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063" rtl="0" eaLnBrk="1" latinLnBrk="0" hangingPunct="1">
        <a:spcBef>
          <a:spcPct val="0"/>
        </a:spcBef>
        <a:buNone/>
        <a:defRPr sz="4199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797" indent="-342797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99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727" indent="-285664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799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657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599720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6783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24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090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7971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5034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Learning in Fighting Games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By: Jay Bishop, Jordan Cooper, Brant Dolling, and Kegan McIlwaine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AboutDownloa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865" cy="6858000"/>
          </a:xfrm>
        </p:spPr>
      </p:pic>
    </p:spTree>
    <p:extLst>
      <p:ext uri="{BB962C8B-B14F-4D97-AF65-F5344CB8AC3E}">
        <p14:creationId xmlns:p14="http://schemas.microsoft.com/office/powerpoint/2010/main" val="152957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LoginRegiste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277937" cy="6905849"/>
          </a:xfrm>
        </p:spPr>
      </p:pic>
    </p:spTree>
    <p:extLst>
      <p:ext uri="{BB962C8B-B14F-4D97-AF65-F5344CB8AC3E}">
        <p14:creationId xmlns:p14="http://schemas.microsoft.com/office/powerpoint/2010/main" val="3011601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HomePag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865" cy="6858000"/>
          </a:xfrm>
        </p:spPr>
      </p:pic>
    </p:spTree>
    <p:extLst>
      <p:ext uri="{BB962C8B-B14F-4D97-AF65-F5344CB8AC3E}">
        <p14:creationId xmlns:p14="http://schemas.microsoft.com/office/powerpoint/2010/main" val="2542195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1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HomePage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92" y="0"/>
            <a:ext cx="12192865" cy="6858000"/>
          </a:xfrm>
        </p:spPr>
      </p:pic>
    </p:spTree>
    <p:extLst>
      <p:ext uri="{BB962C8B-B14F-4D97-AF65-F5344CB8AC3E}">
        <p14:creationId xmlns:p14="http://schemas.microsoft.com/office/powerpoint/2010/main" val="323011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9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PyQT</a:t>
            </a:r>
            <a:r>
              <a:rPr lang="en-US" dirty="0"/>
              <a:t> – GUI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Tkinter</a:t>
            </a:r>
            <a:r>
              <a:rPr lang="en-US" dirty="0"/>
              <a:t> look and feel</a:t>
            </a:r>
          </a:p>
          <a:p>
            <a:r>
              <a:rPr lang="en-US" dirty="0"/>
              <a:t>Launch the bot</a:t>
            </a:r>
          </a:p>
          <a:p>
            <a:r>
              <a:rPr lang="en-US" dirty="0"/>
              <a:t>Multiplayer selection</a:t>
            </a:r>
          </a:p>
          <a:p>
            <a:r>
              <a:rPr lang="en-US" dirty="0"/>
              <a:t>Train a bot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3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Play against machine learning bots</a:t>
            </a:r>
          </a:p>
          <a:p>
            <a:pPr lvl="1"/>
            <a:r>
              <a:rPr lang="en-US" dirty="0"/>
              <a:t>CPU bots can be too easy</a:t>
            </a:r>
          </a:p>
          <a:p>
            <a:pPr lvl="1"/>
            <a:r>
              <a:rPr lang="en-US" dirty="0"/>
              <a:t>Already existing bots can be easily exploited</a:t>
            </a:r>
          </a:p>
          <a:p>
            <a:pPr lvl="1"/>
            <a:r>
              <a:rPr lang="en-US" dirty="0"/>
              <a:t>Help players improve </a:t>
            </a:r>
            <a:r>
              <a:rPr lang="en-US"/>
              <a:t>their play</a:t>
            </a:r>
            <a:endParaRPr lang="en-US" dirty="0"/>
          </a:p>
          <a:p>
            <a:r>
              <a:rPr lang="en-US" dirty="0"/>
              <a:t>Neural network can be applied to other games</a:t>
            </a:r>
          </a:p>
          <a:p>
            <a:pPr lvl="1"/>
            <a:r>
              <a:rPr lang="en-US" dirty="0"/>
              <a:t>Retrain on other games</a:t>
            </a:r>
          </a:p>
          <a:p>
            <a:pPr lvl="1"/>
            <a:r>
              <a:rPr lang="en-US" dirty="0"/>
              <a:t>Create new reward system</a:t>
            </a:r>
          </a:p>
          <a:p>
            <a:pPr lvl="1"/>
            <a:endParaRPr lang="en-US" dirty="0"/>
          </a:p>
        </p:txBody>
      </p:sp>
      <p:pic>
        <p:nvPicPr>
          <p:cNvPr id="4" name="My 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6473" r="17856"/>
          <a:stretch/>
        </p:blipFill>
        <p:spPr>
          <a:xfrm>
            <a:off x="7999412" y="3287478"/>
            <a:ext cx="4189413" cy="3570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175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Smash Brothers Melee (SSBM)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Fighting game for the Nintendo GameCube</a:t>
            </a:r>
          </a:p>
          <a:p>
            <a:r>
              <a:rPr lang="en-US" dirty="0"/>
              <a:t>Players try to eliminate each other by knocking                                                    opponents off the stage</a:t>
            </a:r>
          </a:p>
          <a:p>
            <a:r>
              <a:rPr lang="en-US" dirty="0"/>
              <a:t>Damage to players is measured in a percentage                                                                          that increases as damage is sustained</a:t>
            </a:r>
          </a:p>
          <a:p>
            <a:r>
              <a:rPr lang="en-US" dirty="0"/>
              <a:t>The higher a player’s percentage, the further an                                                             attack against them will propel them</a:t>
            </a:r>
          </a:p>
        </p:txBody>
      </p:sp>
      <p:pic>
        <p:nvPicPr>
          <p:cNvPr id="1026" name="Picture 2" descr="300px-SSBM_MP_Debug_no_life_icons.png (300×225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6453" y="2438400"/>
            <a:ext cx="4267198" cy="3200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1511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Players of this game need to train to improve their skills</a:t>
            </a:r>
          </a:p>
          <a:p>
            <a:r>
              <a:rPr lang="en-US" dirty="0"/>
              <a:t>It is difficult to find a good training partner</a:t>
            </a:r>
          </a:p>
          <a:p>
            <a:r>
              <a:rPr lang="en-US" dirty="0"/>
              <a:t>Playing against the built in bots does not adequately prepare an individual for play against other humans</a:t>
            </a:r>
          </a:p>
          <a:p>
            <a:pPr lvl="1"/>
            <a:r>
              <a:rPr lang="en-US" dirty="0"/>
              <a:t>The built in AI does not use any highly technical moves</a:t>
            </a:r>
          </a:p>
          <a:p>
            <a:pPr lvl="1"/>
            <a:r>
              <a:rPr lang="en-US" dirty="0"/>
              <a:t>The built in AI acts in a very predictable manner</a:t>
            </a:r>
          </a:p>
          <a:p>
            <a:pPr lvl="1"/>
            <a:r>
              <a:rPr lang="en-US" dirty="0"/>
              <a:t>The built in AI does not improve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812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My Video!!!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7639" y="-8632"/>
            <a:ext cx="12206464" cy="6866136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841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 the players a better AI to train against</a:t>
            </a:r>
          </a:p>
          <a:p>
            <a:r>
              <a:rPr lang="en-US" dirty="0"/>
              <a:t>Implement a reinforcement learning algorithm that will learn to play better than the players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17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Advantage Actor-Critic (A3C)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A3C is a reinforcement learning algorithm</a:t>
            </a:r>
          </a:p>
          <a:p>
            <a:r>
              <a:rPr lang="en-US" dirty="0"/>
              <a:t>There is one global neural network</a:t>
            </a:r>
          </a:p>
          <a:p>
            <a:r>
              <a:rPr lang="en-US" dirty="0"/>
              <a:t>Each character controlled by our program has a local neural network</a:t>
            </a:r>
          </a:p>
          <a:p>
            <a:r>
              <a:rPr lang="en-US" dirty="0"/>
              <a:t>Before training, the global network is copied to all </a:t>
            </a:r>
            <a:r>
              <a:rPr lang="en-US"/>
              <a:t>local networks</a:t>
            </a:r>
            <a:endParaRPr lang="en-US" dirty="0"/>
          </a:p>
          <a:p>
            <a:r>
              <a:rPr lang="en-US" dirty="0"/>
              <a:t>When updates are calculated for a character’s network, the updates are applied to the global network</a:t>
            </a:r>
          </a:p>
          <a:p>
            <a:r>
              <a:rPr lang="en-US" dirty="0"/>
              <a:t>The global network is then copied to the local network and training continues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18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 of Our Program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Named pipes are used to send controller commands to the emulator</a:t>
            </a:r>
          </a:p>
          <a:p>
            <a:r>
              <a:rPr lang="en-US" dirty="0"/>
              <a:t>The memory watcher included in the emulator is used to get RAM information</a:t>
            </a:r>
          </a:p>
          <a:p>
            <a:r>
              <a:rPr lang="en-US" dirty="0"/>
              <a:t>Our program preprocesses the RAM, runs the neural network, and outputs to the named pipes</a:t>
            </a:r>
          </a:p>
        </p:txBody>
      </p:sp>
    </p:spTree>
    <p:extLst>
      <p:ext uri="{BB962C8B-B14F-4D97-AF65-F5344CB8AC3E}">
        <p14:creationId xmlns:p14="http://schemas.microsoft.com/office/powerpoint/2010/main" val="893010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7612" y="1981200"/>
            <a:ext cx="10016104" cy="3429001"/>
          </a:xfrm>
        </p:spPr>
        <p:txBody>
          <a:bodyPr>
            <a:normAutofit/>
          </a:bodyPr>
          <a:lstStyle/>
          <a:p>
            <a:r>
              <a:rPr lang="en-US" dirty="0"/>
              <a:t>Area in which the most problems we had arose</a:t>
            </a:r>
          </a:p>
          <a:p>
            <a:pPr lvl="1"/>
            <a:r>
              <a:rPr lang="en-US" dirty="0"/>
              <a:t>Difficult to debug</a:t>
            </a:r>
          </a:p>
          <a:p>
            <a:pPr lvl="1"/>
            <a:r>
              <a:rPr lang="en-US" dirty="0"/>
              <a:t>Had to reset our training on multiple occasions</a:t>
            </a:r>
          </a:p>
          <a:p>
            <a:pPr lvl="1"/>
            <a:r>
              <a:rPr lang="en-US" dirty="0"/>
              <a:t>Can lead to overfitting if done incorrectly</a:t>
            </a:r>
          </a:p>
          <a:p>
            <a:r>
              <a:rPr lang="en-US" dirty="0"/>
              <a:t>Began training our bot against a single in-game level 5 opponent</a:t>
            </a:r>
          </a:p>
          <a:p>
            <a:r>
              <a:rPr lang="en-US" dirty="0"/>
              <a:t>Ended up using A3C’s shared network to speed up training by having two teams of two bots training with each other constantly.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47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Reward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let the bot know how it is doing</a:t>
            </a:r>
          </a:p>
          <a:p>
            <a:r>
              <a:rPr lang="en-US" dirty="0"/>
              <a:t>Bot awarded a point for each time an opponent dies; Loses a point for dying</a:t>
            </a:r>
          </a:p>
          <a:p>
            <a:r>
              <a:rPr lang="en-US" dirty="0"/>
              <a:t>Bot is awarded 0.01 points for each percent of damage inflicted on opponents and loses 0.01 for each percent of damage it takes</a:t>
            </a:r>
          </a:p>
          <a:p>
            <a:r>
              <a:rPr lang="en-US" dirty="0"/>
              <a:t>Bot also loses points at a reduced rate (20%) for their allies dying or sustaining damage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96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E41224-0370-4595-877C-23316CD80004}">
  <ds:schemaRefs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4873beb7-5857-4685-be1f-d57550cc96cc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1739</TotalTime>
  <Words>466</Words>
  <Application>Microsoft Office PowerPoint</Application>
  <PresentationFormat>Custom</PresentationFormat>
  <Paragraphs>53</Paragraphs>
  <Slides>15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Century Gothic</vt:lpstr>
      <vt:lpstr>Corbel</vt:lpstr>
      <vt:lpstr>Wingdings 3</vt:lpstr>
      <vt:lpstr>Ion</vt:lpstr>
      <vt:lpstr>Machine Learning in Fighting Games</vt:lpstr>
      <vt:lpstr>Super Smash Brothers Melee (SSBM)</vt:lpstr>
      <vt:lpstr>Problem</vt:lpstr>
      <vt:lpstr>PowerPoint Presentation</vt:lpstr>
      <vt:lpstr>Our Solution</vt:lpstr>
      <vt:lpstr>Asynchronous Advantage Actor-Critic (A3C)</vt:lpstr>
      <vt:lpstr>Details of Our Program</vt:lpstr>
      <vt:lpstr>Training</vt:lpstr>
      <vt:lpstr>Reward System</vt:lpstr>
      <vt:lpstr>PowerPoint Presentation</vt:lpstr>
      <vt:lpstr>PowerPoint Presentation</vt:lpstr>
      <vt:lpstr>PowerPoint Presentation</vt:lpstr>
      <vt:lpstr>PowerPoint Presentation</vt:lpstr>
      <vt:lpstr>PyQT – GUI</vt:lpstr>
      <vt:lpstr>Applications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Jay Bishop</dc:creator>
  <cp:lastModifiedBy>Jay Bishop</cp:lastModifiedBy>
  <cp:revision>63</cp:revision>
  <dcterms:created xsi:type="dcterms:W3CDTF">2017-03-10T06:56:23Z</dcterms:created>
  <dcterms:modified xsi:type="dcterms:W3CDTF">2017-04-28T03:13:51Z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